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772400" y="-1371600"/>
            <a:ext cx="5486400" cy="5486400"/>
          </a:xfrm>
          <a:prstGeom prst="ellipse">
            <a:avLst/>
          </a:prstGeom>
          <a:solidFill>
            <a:srgbClr val="0A38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97280" y="1097280"/>
            <a:ext cx="3474720" cy="411480"/>
          </a:xfrm>
          <a:prstGeom prst="roundRect">
            <a:avLst/>
          </a:prstGeom>
          <a:solidFill>
            <a:srgbClr val="0D3B28"/>
          </a:solidFill>
          <a:ln w="12700">
            <a:solidFill>
              <a:srgbClr val="00E5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50" b="1">
                <a:solidFill>
                  <a:srgbClr val="00E599"/>
                </a:solidFill>
                <a:latin typeface="Calibri"/>
              </a:defRPr>
            </a:pPr>
            <a:r>
              <a:t>✈️ GATEGOURMET COLOMBIA · EL DORADO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3736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600" b="1">
                <a:solidFill>
                  <a:srgbClr val="FFFFFF"/>
                </a:solidFill>
                <a:latin typeface="Calibri"/>
              </a:defRPr>
            </a:pPr>
            <a:r>
              <a:t>SISTEMA MÓVIL DE CONTROL DE TROLYS</a:t>
            </a:r>
          </a:p>
          <a:p>
            <a:pPr>
              <a:spcAft>
                <a:spcPts val="1800"/>
              </a:spcAft>
              <a:defRPr sz="1800">
                <a:solidFill>
                  <a:srgbClr val="00E599"/>
                </a:solidFill>
                <a:latin typeface="Calibri"/>
              </a:defRPr>
            </a:pPr>
            <a:r>
              <a:t>Guía Rápida de Operación, Trazabilidad por Salas y Despacho (v6.7)</a:t>
            </a:r>
          </a:p>
          <a:p>
            <a:pPr>
              <a:defRPr sz="1300">
                <a:solidFill>
                  <a:srgbClr val="94A3B8"/>
                </a:solidFill>
                <a:latin typeface="Calibri"/>
              </a:defRPr>
            </a:pPr>
            <a:r>
              <a:t>Capacitación interactiva de rápido aprendizaje para operarios de empaque, supervisores de patio y coordinadores de catering aéreo.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5120640"/>
            <a:ext cx="2286000" cy="594360"/>
          </a:xfrm>
          <a:prstGeom prst="roundRect">
            <a:avLst/>
          </a:prstGeom>
          <a:solidFill>
            <a:srgbClr val="0B2619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E2E8F0"/>
                </a:solidFill>
                <a:latin typeface="Calibri"/>
              </a:defRPr>
            </a:pPr>
            <a:r>
              <a:t>📱 PWA 100% Offline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5120640"/>
            <a:ext cx="2286000" cy="594360"/>
          </a:xfrm>
          <a:prstGeom prst="roundRect">
            <a:avLst/>
          </a:prstGeom>
          <a:solidFill>
            <a:srgbClr val="0B2619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E2E8F0"/>
                </a:solidFill>
                <a:latin typeface="Calibri"/>
              </a:defRPr>
            </a:pPr>
            <a:r>
              <a:t>🏷️ Stickers QR 7x8 cm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52160" y="5120640"/>
            <a:ext cx="2286000" cy="594360"/>
          </a:xfrm>
          <a:prstGeom prst="roundRect">
            <a:avLst/>
          </a:prstGeom>
          <a:solidFill>
            <a:srgbClr val="0B2619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E2E8F0"/>
                </a:solidFill>
                <a:latin typeface="Calibri"/>
              </a:defRPr>
            </a:pPr>
            <a:r>
              <a:t>🔢 Contadores Automáticos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03920" y="5120640"/>
            <a:ext cx="2286000" cy="594360"/>
          </a:xfrm>
          <a:prstGeom prst="roundRect">
            <a:avLst/>
          </a:prstGeom>
          <a:solidFill>
            <a:srgbClr val="0B2619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E2E8F0"/>
                </a:solidFill>
                <a:latin typeface="Calibri"/>
              </a:defRPr>
            </a:pPr>
            <a:r>
              <a:t>📊 WhatsApp &amp; Excel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El Reto Operativo vs. La Solución Digital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5120640" cy="4663440"/>
          </a:xfrm>
          <a:prstGeom prst="roundRect">
            <a:avLst/>
          </a:prstGeom>
          <a:solidFill>
            <a:srgbClr val="1C1115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 rIns="320040" tIns="320040" bIns="320040" wrap="square"/>
          <a:lstStyle/>
          <a:p>
            <a:pPr algn="ctr">
              <a:spcAft>
                <a:spcPts val="1400"/>
              </a:spcAft>
              <a:defRPr b="1" sz="1400">
                <a:solidFill>
                  <a:srgbClr val="E11D48"/>
                </a:solidFill>
              </a:defRPr>
            </a:pPr>
            <a:r>
              <a:t>❌ EL RETO OPERATIVO TRADICIONAL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Planillas de Papel: Susceptibles a manchas, extravíos y desgaste físico en planta.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Discrepancias en Conteos: Diferencias entre lo empacado en cocina y lo verificado en patio.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Confusión de Destinos: Riesgo de enviar trolys a salas equivocadas por falta de código visual.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Retrasos en Cargue: Chequeos manuales lentos que retrasan la salida del camión hacia el avión.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Falta de Métricas: Sin visibilidad del avance de raciones en tiempo real durante el turno.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554480"/>
            <a:ext cx="5212080" cy="4663440"/>
          </a:xfrm>
          <a:prstGeom prst="roundRect">
            <a:avLst/>
          </a:prstGeom>
          <a:solidFill>
            <a:srgbClr val="0A281B"/>
          </a:solidFill>
          <a:ln w="19050">
            <a:solidFill>
              <a:srgbClr val="00E5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 rIns="320040" tIns="320040" bIns="320040" wrap="square"/>
          <a:lstStyle/>
          <a:p>
            <a:pPr algn="ctr">
              <a:spcAft>
                <a:spcPts val="1400"/>
              </a:spcAft>
              <a:defRPr b="1" sz="1400">
                <a:solidFill>
                  <a:srgbClr val="00E599"/>
                </a:solidFill>
              </a:defRPr>
            </a:pPr>
            <a:r>
              <a:t>✅ LA SOLUCIÓN DIGITAL EN PLANTA (v6.7)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Mobile-First &amp; Offline: Funciona en celulares sin depender de la señal Wi-Fi en cuartos fríos.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Control Matemático: Conteo transparente '⏳ Faltan Z' que descuenta unidad por unidad.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Código Cromático de 4 Salas: Colores vivos (Rojo, Azul, Verde, Amarillo) que eliminan confusiones.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Etiqueta QR Térmica (7x8 cm): Auditoría óptica en patio en menos de 3 segundos por troly.</a:t>
            </a:r>
          </a:p>
          <a:p>
            <a:pPr>
              <a:spcAft>
                <a:spcPts val="1000"/>
              </a:spcAft>
              <a:defRPr sz="1100">
                <a:solidFill>
                  <a:srgbClr val="E2E8F0"/>
                </a:solidFill>
              </a:defRPr>
            </a:pPr>
            <a:r>
              <a:t>• Reportes Instantáneos: Desglose de flota en tiempo real y envío de corte a WhatsApp y Excel.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Código de Colores: 4 Salas de Destino Operativas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2514600" cy="4572000"/>
          </a:xfrm>
          <a:prstGeom prst="roundRect">
            <a:avLst/>
          </a:prstGeom>
          <a:solidFill>
            <a:srgbClr val="2A0C14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 tIns="228600" bIns="228600" wrap="square"/>
          <a:lstStyle/>
          <a:p>
            <a:pPr algn="ctr">
              <a:spcAft>
                <a:spcPts val="200"/>
              </a:spcAft>
              <a:defRPr b="1" sz="1800">
                <a:solidFill>
                  <a:srgbClr val="FFFFFF"/>
                </a:solidFill>
              </a:defRPr>
            </a:pPr>
            <a:r>
              <a:t>SALA 1</a:t>
            </a:r>
          </a:p>
          <a:p>
            <a:pPr algn="ctr">
              <a:spcAft>
                <a:spcPts val="1400"/>
              </a:spcAft>
              <a:defRPr b="1" sz="1100">
                <a:solidFill>
                  <a:srgbClr val="E11D48"/>
                </a:solidFill>
              </a:defRPr>
            </a:pPr>
            <a:r>
              <a:t>🔴 ROJO</a:t>
            </a:r>
          </a:p>
          <a:p>
            <a:pPr>
              <a:defRPr b="1" sz="1000">
                <a:solidFill>
                  <a:srgbClr val="94A3B8"/>
                </a:solidFill>
              </a:defRPr>
            </a:pPr>
            <a:r>
              <a:t>Especialidad:</a:t>
            </a:r>
          </a:p>
          <a:p>
            <a:pPr>
              <a:spcAft>
                <a:spcPts val="1400"/>
              </a:spcAft>
              <a:defRPr sz="1100" b="1">
                <a:solidFill>
                  <a:srgbClr val="FFFFFF"/>
                </a:solidFill>
              </a:defRPr>
            </a:pPr>
            <a:r>
              <a:t>Cocina Caliente &amp; Guisos</a:t>
            </a:r>
          </a:p>
          <a:p>
            <a:pPr>
              <a:defRPr b="1" sz="1000">
                <a:solidFill>
                  <a:srgbClr val="94A3B8"/>
                </a:solidFill>
              </a:defRPr>
            </a:pPr>
            <a:r>
              <a:t>Regla de Trolys Dobles:</a:t>
            </a:r>
          </a:p>
          <a:p>
            <a:pPr>
              <a:defRPr sz="1100">
                <a:solidFill>
                  <a:srgbClr val="E11D48"/>
                </a:solidFill>
              </a:defRPr>
            </a:pPr>
            <a:r>
              <a:t>Prefijo Troly Doble: 1-X</a:t>
            </a:r>
            <a:br/>
            <a:r>
              <a:t>Secuencia: 1-1, 1-2, 1-3...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29000" y="1645920"/>
            <a:ext cx="2514600" cy="4572000"/>
          </a:xfrm>
          <a:prstGeom prst="roundRect">
            <a:avLst/>
          </a:prstGeom>
          <a:solidFill>
            <a:srgbClr val="0A1D33"/>
          </a:solidFill>
          <a:ln w="1905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 tIns="228600" bIns="228600" wrap="square"/>
          <a:lstStyle/>
          <a:p>
            <a:pPr algn="ctr">
              <a:spcAft>
                <a:spcPts val="200"/>
              </a:spcAft>
              <a:defRPr b="1" sz="1800">
                <a:solidFill>
                  <a:srgbClr val="FFFFFF"/>
                </a:solidFill>
              </a:defRPr>
            </a:pPr>
            <a:r>
              <a:t>SALA 2</a:t>
            </a:r>
          </a:p>
          <a:p>
            <a:pPr algn="ctr">
              <a:spcAft>
                <a:spcPts val="1400"/>
              </a:spcAft>
              <a:defRPr b="1" sz="1100">
                <a:solidFill>
                  <a:srgbClr val="0284C7"/>
                </a:solidFill>
              </a:defRPr>
            </a:pPr>
            <a:r>
              <a:t>🔵 AZUL</a:t>
            </a:r>
          </a:p>
          <a:p>
            <a:pPr>
              <a:defRPr b="1" sz="1000">
                <a:solidFill>
                  <a:srgbClr val="94A3B8"/>
                </a:solidFill>
              </a:defRPr>
            </a:pPr>
            <a:r>
              <a:t>Especialidad:</a:t>
            </a:r>
          </a:p>
          <a:p>
            <a:pPr>
              <a:spcAft>
                <a:spcPts val="1400"/>
              </a:spcAft>
              <a:defRPr sz="1100" b="1">
                <a:solidFill>
                  <a:srgbClr val="FFFFFF"/>
                </a:solidFill>
              </a:defRPr>
            </a:pPr>
            <a:r>
              <a:t>Ensamble, Ensaladas &amp; Fríos</a:t>
            </a:r>
          </a:p>
          <a:p>
            <a:pPr>
              <a:defRPr b="1" sz="1000">
                <a:solidFill>
                  <a:srgbClr val="94A3B8"/>
                </a:solidFill>
              </a:defRPr>
            </a:pPr>
            <a:r>
              <a:t>Regla de Trolys Dobles:</a:t>
            </a:r>
          </a:p>
          <a:p>
            <a:pPr>
              <a:defRPr sz="1100">
                <a:solidFill>
                  <a:srgbClr val="0284C7"/>
                </a:solidFill>
              </a:defRPr>
            </a:pPr>
            <a:r>
              <a:t>Prefijo Troly Doble: 2-X</a:t>
            </a:r>
            <a:br/>
            <a:r>
              <a:t>Secuencia: 2-1, 2-2, 2-3...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645920"/>
            <a:ext cx="2514600" cy="4572000"/>
          </a:xfrm>
          <a:prstGeom prst="roundRect">
            <a:avLst/>
          </a:prstGeom>
          <a:solidFill>
            <a:srgbClr val="09291C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 tIns="228600" bIns="228600" wrap="square"/>
          <a:lstStyle/>
          <a:p>
            <a:pPr algn="ctr">
              <a:spcAft>
                <a:spcPts val="200"/>
              </a:spcAft>
              <a:defRPr b="1" sz="1800">
                <a:solidFill>
                  <a:srgbClr val="FFFFFF"/>
                </a:solidFill>
              </a:defRPr>
            </a:pPr>
            <a:r>
              <a:t>SALA 3</a:t>
            </a:r>
          </a:p>
          <a:p>
            <a:pPr algn="ctr">
              <a:spcAft>
                <a:spcPts val="1400"/>
              </a:spcAft>
              <a:defRPr b="1" sz="1100">
                <a:solidFill>
                  <a:srgbClr val="059669"/>
                </a:solidFill>
              </a:defRPr>
            </a:pPr>
            <a:r>
              <a:t>🟢 VERDE</a:t>
            </a:r>
          </a:p>
          <a:p>
            <a:pPr>
              <a:defRPr b="1" sz="1000">
                <a:solidFill>
                  <a:srgbClr val="94A3B8"/>
                </a:solidFill>
              </a:defRPr>
            </a:pPr>
            <a:r>
              <a:t>Especialidad:</a:t>
            </a:r>
          </a:p>
          <a:p>
            <a:pPr>
              <a:spcAft>
                <a:spcPts val="1400"/>
              </a:spcAft>
              <a:defRPr sz="1100" b="1">
                <a:solidFill>
                  <a:srgbClr val="FFFFFF"/>
                </a:solidFill>
              </a:defRPr>
            </a:pPr>
            <a:r>
              <a:t>Dietas Especiales &amp; Vuelos Int.</a:t>
            </a:r>
          </a:p>
          <a:p>
            <a:pPr>
              <a:defRPr b="1" sz="1000">
                <a:solidFill>
                  <a:srgbClr val="94A3B8"/>
                </a:solidFill>
              </a:defRPr>
            </a:pPr>
            <a:r>
              <a:t>Regla de Trolys Dobles:</a:t>
            </a:r>
          </a:p>
          <a:p>
            <a:pPr>
              <a:defRPr sz="1100">
                <a:solidFill>
                  <a:srgbClr val="059669"/>
                </a:solidFill>
              </a:defRPr>
            </a:pPr>
            <a:r>
              <a:t>Prefijo Troly Doble: 3-X</a:t>
            </a:r>
            <a:br/>
            <a:r>
              <a:t>Secuencia: 3-1, 3-2, 3-3...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23960" y="1645920"/>
            <a:ext cx="2514600" cy="4572000"/>
          </a:xfrm>
          <a:prstGeom prst="roundRect">
            <a:avLst/>
          </a:prstGeom>
          <a:solidFill>
            <a:srgbClr val="2B1D06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 tIns="228600" bIns="228600" wrap="square"/>
          <a:lstStyle/>
          <a:p>
            <a:pPr algn="ctr">
              <a:spcAft>
                <a:spcPts val="200"/>
              </a:spcAft>
              <a:defRPr b="1" sz="1800">
                <a:solidFill>
                  <a:srgbClr val="FFFFFF"/>
                </a:solidFill>
              </a:defRPr>
            </a:pPr>
            <a:r>
              <a:t>SALA 4</a:t>
            </a:r>
          </a:p>
          <a:p>
            <a:pPr algn="ctr">
              <a:spcAft>
                <a:spcPts val="1400"/>
              </a:spcAft>
              <a:defRPr b="1" sz="1100">
                <a:solidFill>
                  <a:srgbClr val="D97706"/>
                </a:solidFill>
              </a:defRPr>
            </a:pPr>
            <a:r>
              <a:t>🟡 AMARILLO</a:t>
            </a:r>
          </a:p>
          <a:p>
            <a:pPr>
              <a:defRPr b="1" sz="1000">
                <a:solidFill>
                  <a:srgbClr val="94A3B8"/>
                </a:solidFill>
              </a:defRPr>
            </a:pPr>
            <a:r>
              <a:t>Especialidad:</a:t>
            </a:r>
          </a:p>
          <a:p>
            <a:pPr>
              <a:spcAft>
                <a:spcPts val="1400"/>
              </a:spcAft>
              <a:defRPr sz="1100" b="1">
                <a:solidFill>
                  <a:srgbClr val="FFFFFF"/>
                </a:solidFill>
              </a:defRPr>
            </a:pPr>
            <a:r>
              <a:t>Repostería, Dulces &amp; Menús VIP</a:t>
            </a:r>
          </a:p>
          <a:p>
            <a:pPr>
              <a:defRPr b="1" sz="1000">
                <a:solidFill>
                  <a:srgbClr val="94A3B8"/>
                </a:solidFill>
              </a:defRPr>
            </a:pPr>
            <a:r>
              <a:t>Regla de Trolys Dobles:</a:t>
            </a:r>
          </a:p>
          <a:p>
            <a:pPr>
              <a:defRPr sz="1100">
                <a:solidFill>
                  <a:srgbClr val="D97706"/>
                </a:solidFill>
              </a:defRPr>
            </a:pPr>
            <a:r>
              <a:t>Prefijo Troly Doble: 4-X</a:t>
            </a:r>
            <a:br/>
            <a:r>
              <a:t>Secuencia: 4-1, 4-2, 4-3...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Flujo Maestro de Empaque en 5 Pasos Sencillos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2011680" cy="41148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82880" tIns="182880" bIns="182880" wrap="square"/>
          <a:lstStyle/>
          <a:p>
            <a:pPr algn="ctr">
              <a:spcAft>
                <a:spcPts val="600"/>
              </a:spcAft>
              <a:defRPr b="1" sz="1600">
                <a:solidFill>
                  <a:srgbClr val="00E599"/>
                </a:solidFill>
              </a:defRPr>
            </a:pPr>
            <a:r>
              <a:t>1️⃣ TIPO</a:t>
            </a:r>
          </a:p>
          <a:p>
            <a:pPr algn="ctr">
              <a:spcAft>
                <a:spcPts val="1200"/>
              </a:spcAft>
              <a:defRPr b="1" sz="1300">
                <a:solidFill>
                  <a:srgbClr val="FFFFFF"/>
                </a:solidFill>
              </a:defRPr>
            </a:pPr>
            <a:r>
              <a:t>Sencillo o Doble</a:t>
            </a:r>
          </a:p>
          <a:p>
            <a:pPr algn="ctr">
              <a:defRPr sz="1050">
                <a:solidFill>
                  <a:srgbClr val="E2E8F0"/>
                </a:solidFill>
              </a:defRPr>
            </a:pPr>
            <a:r>
              <a:t>Elige el carrito estándar (🛒) o de gran capacidad (🚛).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07791" y="1828800"/>
            <a:ext cx="2011680" cy="41148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82880" tIns="182880" bIns="182880" wrap="square"/>
          <a:lstStyle/>
          <a:p>
            <a:pPr algn="ctr">
              <a:spcAft>
                <a:spcPts val="600"/>
              </a:spcAft>
              <a:defRPr b="1" sz="1600">
                <a:solidFill>
                  <a:srgbClr val="00E599"/>
                </a:solidFill>
              </a:defRPr>
            </a:pPr>
            <a:r>
              <a:t>2️⃣ SALA</a:t>
            </a:r>
          </a:p>
          <a:p>
            <a:pPr algn="ctr">
              <a:spcAft>
                <a:spcPts val="1200"/>
              </a:spcAft>
              <a:defRPr b="1" sz="1300">
                <a:solidFill>
                  <a:srgbClr val="FFFFFF"/>
                </a:solidFill>
              </a:defRPr>
            </a:pPr>
            <a:r>
              <a:t>Destino Visual</a:t>
            </a:r>
          </a:p>
          <a:p>
            <a:pPr algn="ctr">
              <a:defRPr sz="1050">
                <a:solidFill>
                  <a:srgbClr val="E2E8F0"/>
                </a:solidFill>
              </a:defRPr>
            </a:pPr>
            <a:r>
              <a:t>Toca la sala asignada (Rojo, Azul, Verde, Amarillo).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84064" y="1828800"/>
            <a:ext cx="2011680" cy="41148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82880" tIns="182880" bIns="182880" wrap="square"/>
          <a:lstStyle/>
          <a:p>
            <a:pPr algn="ctr">
              <a:spcAft>
                <a:spcPts val="600"/>
              </a:spcAft>
              <a:defRPr b="1" sz="1600">
                <a:solidFill>
                  <a:srgbClr val="00E599"/>
                </a:solidFill>
              </a:defRPr>
            </a:pPr>
            <a:r>
              <a:t>3️⃣ NÚMERO</a:t>
            </a:r>
          </a:p>
          <a:p>
            <a:pPr algn="ctr">
              <a:spcAft>
                <a:spcPts val="1200"/>
              </a:spcAft>
              <a:defRPr b="1" sz="1300">
                <a:solidFill>
                  <a:srgbClr val="FFFFFF"/>
                </a:solidFill>
              </a:defRPr>
            </a:pPr>
            <a:r>
              <a:t>Automático</a:t>
            </a:r>
          </a:p>
          <a:p>
            <a:pPr algn="ctr">
              <a:defRPr sz="1050">
                <a:solidFill>
                  <a:srgbClr val="E2E8F0"/>
                </a:solidFill>
              </a:defRPr>
            </a:pPr>
            <a:r>
              <a:t>El sistema asigna el consecutivo exacto (1-1, 1-2...).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60336" y="1828800"/>
            <a:ext cx="2011680" cy="41148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82880" tIns="182880" bIns="182880" wrap="square"/>
          <a:lstStyle/>
          <a:p>
            <a:pPr algn="ctr">
              <a:spcAft>
                <a:spcPts val="600"/>
              </a:spcAft>
              <a:defRPr b="1" sz="1600">
                <a:solidFill>
                  <a:srgbClr val="00E599"/>
                </a:solidFill>
              </a:defRPr>
            </a:pPr>
            <a:r>
              <a:t>4️⃣ COMIDA</a:t>
            </a:r>
          </a:p>
          <a:p>
            <a:pPr algn="ctr">
              <a:spcAft>
                <a:spcPts val="1200"/>
              </a:spcAft>
              <a:defRPr b="1" sz="1300">
                <a:solidFill>
                  <a:srgbClr val="FFFFFF"/>
                </a:solidFill>
              </a:defRPr>
            </a:pPr>
            <a:r>
              <a:t>Checklist 1 a 1</a:t>
            </a:r>
          </a:p>
          <a:p>
            <a:pPr algn="ctr">
              <a:defRPr sz="1050">
                <a:solidFill>
                  <a:srgbClr val="E2E8F0"/>
                </a:solidFill>
              </a:defRPr>
            </a:pPr>
            <a:r>
              <a:t>Suma bandejas de cada plato o pulsa ⚡ Cargar Pendientes.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436608" y="1828800"/>
            <a:ext cx="2011680" cy="41148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82880" tIns="182880" bIns="182880" wrap="square"/>
          <a:lstStyle/>
          <a:p>
            <a:pPr algn="ctr">
              <a:spcAft>
                <a:spcPts val="600"/>
              </a:spcAft>
              <a:defRPr b="1" sz="1600">
                <a:solidFill>
                  <a:srgbClr val="00E599"/>
                </a:solidFill>
              </a:defRPr>
            </a:pPr>
            <a:r>
              <a:t>5️⃣ TURNO</a:t>
            </a:r>
          </a:p>
          <a:p>
            <a:pPr algn="ctr">
              <a:spcAft>
                <a:spcPts val="1200"/>
              </a:spcAft>
              <a:defRPr b="1" sz="1300">
                <a:solidFill>
                  <a:srgbClr val="FFFFFF"/>
                </a:solidFill>
              </a:defRPr>
            </a:pPr>
            <a:r>
              <a:t>Sticker Térmico</a:t>
            </a:r>
          </a:p>
          <a:p>
            <a:pPr algn="ctr">
              <a:defRPr sz="1050">
                <a:solidFill>
                  <a:srgbClr val="E2E8F0"/>
                </a:solidFill>
              </a:defRPr>
            </a:pPr>
            <a:r>
              <a:t>Confirma operario y genera la etiqueta física con código QR.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Regla de Oro: Contadores Automáticos por Sala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45720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00E5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 rIns="320040" tIns="320040" bIns="320040" wrap="square"/>
          <a:lstStyle/>
          <a:p>
            <a:pPr algn="ctr">
              <a:spcAft>
                <a:spcPts val="1400"/>
              </a:spcAft>
              <a:defRPr b="1" sz="1500">
                <a:solidFill>
                  <a:srgbClr val="00E599"/>
                </a:solidFill>
              </a:defRPr>
            </a:pPr>
            <a:r>
              <a:t>🎯 CERO CÁLCULOS MENTALES · SECUENCIA EXACTA POR SALA (v6.7)</a:t>
            </a:r>
          </a:p>
          <a:p>
            <a:pPr>
              <a:spcAft>
                <a:spcPts val="800"/>
              </a:spcAft>
            </a:pPr>
            <a:r>
              <a:rPr sz="1150">
                <a:solidFill>
                  <a:srgbClr val="FFFFFF"/>
                </a:solidFill>
              </a:rPr>
              <a:t>🔴 SALA 1 (ROJA): </a:t>
            </a:r>
            <a:r>
              <a:rPr sz="1150">
                <a:solidFill>
                  <a:srgbClr val="E2E8F0"/>
                </a:solidFill>
              </a:rPr>
              <a:t>Los trolys dobles usan prefijo 1. Secuencia automática: 1-1 ➔ 1-2 ➔ 1-3 ➔ 1-4...</a:t>
            </a:r>
          </a:p>
          <a:p>
            <a:pPr>
              <a:spcAft>
                <a:spcPts val="800"/>
              </a:spcAft>
            </a:pPr>
            <a:r>
              <a:rPr sz="1150">
                <a:solidFill>
                  <a:srgbClr val="FFFFFF"/>
                </a:solidFill>
              </a:rPr>
              <a:t>🔵 SALA 2 (AZUL): </a:t>
            </a:r>
            <a:r>
              <a:rPr sz="1150">
                <a:solidFill>
                  <a:srgbClr val="E2E8F0"/>
                </a:solidFill>
              </a:rPr>
              <a:t>Los trolys dobles usan prefijo 2. Secuencia automática: 2-1 ➔ 2-2 ➔ 2-3 ➔ 2-4...</a:t>
            </a:r>
          </a:p>
          <a:p>
            <a:pPr>
              <a:spcAft>
                <a:spcPts val="800"/>
              </a:spcAft>
            </a:pPr>
            <a:r>
              <a:rPr sz="1150">
                <a:solidFill>
                  <a:srgbClr val="FFFFFF"/>
                </a:solidFill>
              </a:rPr>
              <a:t>🟢 SALA 3 (VERDE): </a:t>
            </a:r>
            <a:r>
              <a:rPr sz="1150">
                <a:solidFill>
                  <a:srgbClr val="E2E8F0"/>
                </a:solidFill>
              </a:rPr>
              <a:t>Los trolys dobles usan prefijo 3. Secuencia automática: 3-1 ➔ 3-2 ➔ 3-3 ➔ 3-4...</a:t>
            </a:r>
          </a:p>
          <a:p>
            <a:pPr>
              <a:spcAft>
                <a:spcPts val="800"/>
              </a:spcAft>
            </a:pPr>
            <a:r>
              <a:rPr sz="1150">
                <a:solidFill>
                  <a:srgbClr val="FFFFFF"/>
                </a:solidFill>
              </a:rPr>
              <a:t>🟡 SALA 4 (AMARILLA): </a:t>
            </a:r>
            <a:r>
              <a:rPr sz="1150">
                <a:solidFill>
                  <a:srgbClr val="E2E8F0"/>
                </a:solidFill>
              </a:rPr>
              <a:t>Los trolys dobles usan prefijo 4. Secuencia automática: 4-1 ➔ 4-2 ➔ 4-3 ➔ 4-4...</a:t>
            </a:r>
          </a:p>
          <a:p>
            <a:pPr>
              <a:spcAft>
                <a:spcPts val="800"/>
              </a:spcAft>
            </a:pPr>
            <a:r>
              <a:rPr sz="1150">
                <a:solidFill>
                  <a:srgbClr val="FFFFFF"/>
                </a:solidFill>
              </a:rPr>
              <a:t>🛒 TROLYS SENCILLOS: </a:t>
            </a:r>
            <a:r>
              <a:rPr sz="1150">
                <a:solidFill>
                  <a:srgbClr val="E2E8F0"/>
                </a:solidFill>
              </a:rPr>
              <a:t>Avanzan en número entero consecutivo estándar: 1 ➔ 2 ➔ 3 ➔ 4...</a:t>
            </a:r>
          </a:p>
          <a:p>
            <a:br/>
            <a:pPr>
              <a:defRPr sz="1100" b="1">
                <a:solidFill>
                  <a:srgbClr val="00E599"/>
                </a:solidFill>
              </a:defRPr>
            </a:pPr>
            <a:r>
              <a:t>💡 ¿Qué pasa al guardar? Al tocar 'Registrar Troly &amp; Generar Etiqueta', el contador avanza solo. Si cambias de sala, se adapta al instante.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Control Matemático: Metas, Empacado y Faltantes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6217920" cy="45720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0" rIns="274320" tIns="274320" bIns="274320" wrap="square"/>
          <a:lstStyle/>
          <a:p>
            <a:pPr algn="ctr">
              <a:spcAft>
                <a:spcPts val="1400"/>
              </a:spcAft>
              <a:defRPr b="1" sz="1400">
                <a:solidFill>
                  <a:srgbClr val="00E599"/>
                </a:solidFill>
              </a:defRPr>
            </a:pPr>
            <a:r>
              <a:t>📋 ANATOMÍA DEL CHECKLIST OFICIAL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FFFFFF"/>
                </a:solidFill>
              </a:rPr>
              <a:t>• Meta: 30: </a:t>
            </a:r>
            <a:r>
              <a:rPr sz="1050">
                <a:solidFill>
                  <a:srgbClr val="E2E8F0"/>
                </a:solidFill>
              </a:rPr>
              <a:t>Raciones totales exigidas por la orden de vuelo para el día.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FFFFFF"/>
                </a:solidFill>
              </a:rPr>
              <a:t>• Empacado hoy: 0: </a:t>
            </a:r>
            <a:r>
              <a:rPr sz="1050">
                <a:solidFill>
                  <a:srgbClr val="E2E8F0"/>
                </a:solidFill>
              </a:rPr>
              <a:t>Raciones que ya fueron enviadas en trolys anteriores.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FFFFFF"/>
                </a:solidFill>
              </a:rPr>
              <a:t>• ⏳ Faltan 27: </a:t>
            </a:r>
            <a:r>
              <a:rPr sz="1050">
                <a:solidFill>
                  <a:srgbClr val="E2E8F0"/>
                </a:solidFill>
              </a:rPr>
              <a:t>Unidades pendientes por empacar. Permanece visible hasta llegar a 0.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FFFFFF"/>
                </a:solidFill>
              </a:rPr>
              <a:t>• (3 uds cargadas): </a:t>
            </a:r>
            <a:r>
              <a:rPr sz="1050">
                <a:solidFill>
                  <a:srgbClr val="E2E8F0"/>
                </a:solidFill>
              </a:rPr>
              <a:t>Unidades que se están sumando a este troly actual.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FFFFFF"/>
                </a:solidFill>
              </a:rPr>
              <a:t>• ✓ Meta Lista: </a:t>
            </a:r>
            <a:r>
              <a:rPr sz="1050">
                <a:solidFill>
                  <a:srgbClr val="E2E8F0"/>
                </a:solidFill>
              </a:rPr>
              <a:t>Insignia verde que SOLO aparece cuando el faltante llega a cero.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0" y="1645920"/>
            <a:ext cx="4114800" cy="4572000"/>
          </a:xfrm>
          <a:prstGeom prst="roundRect">
            <a:avLst/>
          </a:prstGeom>
          <a:solidFill>
            <a:srgbClr val="082015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0" rIns="274320" tIns="274320" bIns="274320" wrap="square"/>
          <a:lstStyle/>
          <a:p>
            <a:pPr algn="ctr">
              <a:spcAft>
                <a:spcPts val="1200"/>
              </a:spcAft>
              <a:defRPr b="1" sz="1300">
                <a:solidFill>
                  <a:srgbClr val="00E599"/>
                </a:solidFill>
              </a:defRPr>
            </a:pPr>
            <a:r>
              <a:t>⚡ BOTONES DE ACCIÓN RÁPIDA</a:t>
            </a:r>
          </a:p>
          <a:p>
            <a:pPr>
              <a:spcAft>
                <a:spcPts val="800"/>
              </a:spcAft>
            </a:pPr>
            <a:r>
              <a:rPr sz="1050">
                <a:solidFill>
                  <a:srgbClr val="FFFFFF"/>
                </a:solidFill>
              </a:rPr>
              <a:t>Botones [-] y [+]
</a:t>
            </a:r>
            <a:r>
              <a:rPr sz="1000">
                <a:solidFill>
                  <a:srgbClr val="94A3B8"/>
                </a:solidFill>
              </a:rPr>
              <a:t>Suman y restan raciones de a una por una con precisión quirúrgica.</a:t>
            </a:r>
          </a:p>
          <a:p>
            <a:pPr>
              <a:spcAft>
                <a:spcPts val="800"/>
              </a:spcAft>
            </a:pPr>
            <a:r>
              <a:rPr sz="1050">
                <a:solidFill>
                  <a:srgbClr val="FFFFFF"/>
                </a:solidFill>
              </a:rPr>
              <a:t>⚡ Cargar Pendientes
</a:t>
            </a:r>
            <a:r>
              <a:rPr sz="1000">
                <a:solidFill>
                  <a:srgbClr val="94A3B8"/>
                </a:solidFill>
              </a:rPr>
              <a:t>Llena el troly con todas las raciones que falten en la sala con 1 solo toque.</a:t>
            </a:r>
          </a:p>
          <a:p>
            <a:pPr>
              <a:spcAft>
                <a:spcPts val="800"/>
              </a:spcAft>
            </a:pPr>
            <a:r>
              <a:rPr sz="1050">
                <a:solidFill>
                  <a:srgbClr val="FFFFFF"/>
                </a:solidFill>
              </a:rPr>
              <a:t>🧹 Vaciar
</a:t>
            </a:r>
            <a:r>
              <a:rPr sz="1000">
                <a:solidFill>
                  <a:srgbClr val="94A3B8"/>
                </a:solidFill>
              </a:rPr>
              <a:t>Regresa las unidades de este troly a cero si hubo un error al seleccionar.</a:t>
            </a:r>
          </a:p>
          <a:p>
            <a:pPr>
              <a:spcAft>
                <a:spcPts val="800"/>
              </a:spcAft>
            </a:pPr>
            <a:r>
              <a:rPr sz="1050">
                <a:solidFill>
                  <a:srgbClr val="FFFFFF"/>
                </a:solidFill>
              </a:rPr>
              <a:t>🛡️ Protección Antivacío
</a:t>
            </a:r>
            <a:r>
              <a:rPr sz="1000">
                <a:solidFill>
                  <a:srgbClr val="94A3B8"/>
                </a:solidFill>
              </a:rPr>
              <a:t>La app impide generar etiquetas si el troly no lleva raciones.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El Sticker Oficial de Identificación (7 x 8 cm)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6858000" cy="45720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0" rIns="274320" tIns="274320" bIns="274320" wrap="square"/>
          <a:lstStyle/>
          <a:p>
            <a:pPr algn="ctr">
              <a:spcAft>
                <a:spcPts val="1400"/>
              </a:spcAft>
              <a:defRPr b="1" sz="1400">
                <a:solidFill>
                  <a:srgbClr val="00E599"/>
                </a:solidFill>
              </a:defRPr>
            </a:pPr>
            <a:r>
              <a:t>🏷️ ELEMENTOS DE LA ETIQUETA FÍSICA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FFFFFF"/>
                </a:solidFill>
              </a:rPr>
              <a:t>• Fondo Vectorial SVG: </a:t>
            </a:r>
            <a:r>
              <a:rPr sz="1050">
                <a:solidFill>
                  <a:srgbClr val="E2E8F0"/>
                </a:solidFill>
              </a:rPr>
              <a:t>Color pleno de la sala (Rojo, Azul, Verde, Amarillo) que nunca se borra.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FFFFFF"/>
                </a:solidFill>
              </a:rPr>
              <a:t>• Número de Troly Gigante: </a:t>
            </a:r>
            <a:r>
              <a:rPr sz="1050">
                <a:solidFill>
                  <a:srgbClr val="E2E8F0"/>
                </a:solidFill>
              </a:rPr>
              <a:t>Tipografía monoespaciada legible a más de 3 metros de distancia.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FFFFFF"/>
                </a:solidFill>
              </a:rPr>
              <a:t>• Insignia de Flota: </a:t>
            </a:r>
            <a:r>
              <a:rPr sz="1050">
                <a:solidFill>
                  <a:srgbClr val="E2E8F0"/>
                </a:solidFill>
              </a:rPr>
              <a:t>Indica claramente si es 'TROLY SENCILLO' o 'TROLY DOBLE'.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FFFFFF"/>
                </a:solidFill>
              </a:rPr>
              <a:t>• Código QR Dinámico: </a:t>
            </a:r>
            <a:r>
              <a:rPr sz="1050">
                <a:solidFill>
                  <a:srgbClr val="E2E8F0"/>
                </a:solidFill>
              </a:rPr>
              <a:t>Contiene los datos cifrados del troly para lectura óptica en patio.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FFFFFF"/>
                </a:solidFill>
              </a:rPr>
              <a:t>• Tabla de Raciones: </a:t>
            </a:r>
            <a:r>
              <a:rPr sz="1050">
                <a:solidFill>
                  <a:srgbClr val="E2E8F0"/>
                </a:solidFill>
              </a:rPr>
              <a:t>Detalla cada plato y la cantidad exacta que viaja en el contenedor.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FFFFFF"/>
                </a:solidFill>
              </a:rPr>
              <a:t>• Trazabilidad Completa: </a:t>
            </a:r>
            <a:r>
              <a:rPr sz="1050">
                <a:solidFill>
                  <a:srgbClr val="E2E8F0"/>
                </a:solidFill>
              </a:rPr>
              <a:t>Registra fecha, hora exacta, turno y nombre del operario responsable.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955279" y="1645920"/>
            <a:ext cx="3474720" cy="4572000"/>
          </a:xfrm>
          <a:prstGeom prst="roundRect">
            <a:avLst/>
          </a:prstGeom>
          <a:solidFill>
            <a:srgbClr val="0B2217"/>
          </a:solidFill>
          <a:ln w="19050">
            <a:solidFill>
              <a:srgbClr val="00E5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0" rIns="274320" tIns="274320" bIns="274320" wrap="square"/>
          <a:lstStyle/>
          <a:p>
            <a:pPr algn="ctr">
              <a:spcAft>
                <a:spcPts val="1400"/>
              </a:spcAft>
              <a:defRPr b="1" sz="1300">
                <a:solidFill>
                  <a:srgbClr val="00E599"/>
                </a:solidFill>
              </a:defRPr>
            </a:pPr>
            <a:r>
              <a:t>🖨️ OPCIONES DE IMPRESIÓN</a:t>
            </a:r>
          </a:p>
          <a:p>
            <a:pPr>
              <a:spcAft>
                <a:spcPts val="1600"/>
              </a:spcAft>
              <a:defRPr sz="1100">
                <a:solidFill>
                  <a:srgbClr val="E2E8F0"/>
                </a:solidFill>
              </a:defRPr>
            </a:pPr>
            <a:r>
              <a:t>1. Calcomanía 7x8 cm (80x70mm):</a:t>
            </a:r>
            <a:br/>
            <a:r>
              <a:t>Para impresoras térmicas adhesivas portátiles o de banda. Configurado a 1 sola página exacta.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2. Hoja Carta (Estándar):</a:t>
            </a:r>
            <a:br/>
            <a:r>
              <a:t>Para impresoras de oficina comunes. Centra el sticker con marcas para recorte rápido.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Módulo de Revisión en Patio &amp; Novedades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2514600" cy="45720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 tIns="228600" bIns="228600" wrap="square"/>
          <a:lstStyle/>
          <a:p>
            <a:pPr algn="ctr">
              <a:spcAft>
                <a:spcPts val="400"/>
              </a:spcAft>
              <a:defRPr b="1" sz="1300">
                <a:solidFill>
                  <a:srgbClr val="00E599"/>
                </a:solidFill>
              </a:defRPr>
            </a:pPr>
            <a:r>
              <a:t>1. ESCANEO ÓPTICO</a:t>
            </a:r>
          </a:p>
          <a:p>
            <a:pPr>
              <a:spcAft>
                <a:spcPts val="1200"/>
              </a:spcAft>
              <a:defRPr b="1" sz="1100">
                <a:solidFill>
                  <a:srgbClr val="FFFFFF"/>
                </a:solidFill>
              </a:defRPr>
            </a:pPr>
            <a:r>
              <a:t>📷 Cámara / QR</a:t>
            </a:r>
          </a:p>
          <a:p>
            <a:pPr>
              <a:defRPr sz="1050">
                <a:solidFill>
                  <a:srgbClr val="E2E8F0"/>
                </a:solidFill>
              </a:defRPr>
            </a:pPr>
            <a:r>
              <a:t>El supervisor apunta con el celular al sticker del troly. La app carga la lista en 1 segundo.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29000" y="1645920"/>
            <a:ext cx="2514600" cy="45720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 tIns="228600" bIns="228600" wrap="square"/>
          <a:lstStyle/>
          <a:p>
            <a:pPr algn="ctr">
              <a:spcAft>
                <a:spcPts val="400"/>
              </a:spcAft>
              <a:defRPr b="1" sz="1300">
                <a:solidFill>
                  <a:srgbClr val="00E599"/>
                </a:solidFill>
              </a:defRPr>
            </a:pPr>
            <a:r>
              <a:t>2. COTEJO VISUAL</a:t>
            </a:r>
          </a:p>
          <a:p>
            <a:pPr>
              <a:spcAft>
                <a:spcPts val="1200"/>
              </a:spcAft>
              <a:defRPr b="1" sz="1100">
                <a:solidFill>
                  <a:srgbClr val="FFFFFF"/>
                </a:solidFill>
              </a:defRPr>
            </a:pPr>
            <a:r>
              <a:t>🔍 Chequeo de Bandejas</a:t>
            </a:r>
          </a:p>
          <a:p>
            <a:pPr>
              <a:defRPr sz="1050">
                <a:solidFill>
                  <a:srgbClr val="E2E8F0"/>
                </a:solidFill>
              </a:defRPr>
            </a:pPr>
            <a:r>
              <a:t>Verifica físicamente que la cantidad y tipo de alimentos coincidan con la pantalla.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645920"/>
            <a:ext cx="2514600" cy="45720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 tIns="228600" bIns="228600" wrap="square"/>
          <a:lstStyle/>
          <a:p>
            <a:pPr algn="ctr">
              <a:spcAft>
                <a:spcPts val="400"/>
              </a:spcAft>
              <a:defRPr b="1" sz="1300">
                <a:solidFill>
                  <a:srgbClr val="00E599"/>
                </a:solidFill>
              </a:defRPr>
            </a:pPr>
            <a:r>
              <a:t>3. VERIFICACIÓN</a:t>
            </a:r>
          </a:p>
          <a:p>
            <a:pPr>
              <a:spcAft>
                <a:spcPts val="1200"/>
              </a:spcAft>
              <a:defRPr b="1" sz="1100">
                <a:solidFill>
                  <a:srgbClr val="FFFFFF"/>
                </a:solidFill>
              </a:defRPr>
            </a:pPr>
            <a:r>
              <a:t>✅ Botón Verificar OK</a:t>
            </a:r>
          </a:p>
          <a:p>
            <a:pPr>
              <a:defRPr sz="1050">
                <a:solidFill>
                  <a:srgbClr val="E2E8F0"/>
                </a:solidFill>
              </a:defRPr>
            </a:pPr>
            <a:r>
              <a:t>Un solo toque marca el troly como 'VERIFICADO OK' y lo habilita para subir al camión.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23960" y="1645920"/>
            <a:ext cx="2514600" cy="45720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 tIns="228600" bIns="228600" wrap="square"/>
          <a:lstStyle/>
          <a:p>
            <a:pPr algn="ctr">
              <a:spcAft>
                <a:spcPts val="400"/>
              </a:spcAft>
              <a:defRPr b="1" sz="1300">
                <a:solidFill>
                  <a:srgbClr val="00E599"/>
                </a:solidFill>
              </a:defRPr>
            </a:pPr>
            <a:r>
              <a:t>4. NOVEDADES</a:t>
            </a:r>
          </a:p>
          <a:p>
            <a:pPr>
              <a:spcAft>
                <a:spcPts val="1200"/>
              </a:spcAft>
              <a:defRPr b="1" sz="1100">
                <a:solidFill>
                  <a:srgbClr val="FFFFFF"/>
                </a:solidFill>
              </a:defRPr>
            </a:pPr>
            <a:r>
              <a:t>⚠️ Reporte de Incidencias</a:t>
            </a:r>
          </a:p>
          <a:p>
            <a:pPr>
              <a:defRPr sz="1050">
                <a:solidFill>
                  <a:srgbClr val="E2E8F0"/>
                </a:solidFill>
              </a:defRPr>
            </a:pPr>
            <a:r>
              <a:t>Si hay una bandeja rota o ración faltante, se redacta la novedad y se alerta al despacho.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Dashboard de Despacho &amp; Indicadores en Tiempo Real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2514600" cy="1371600"/>
          </a:xfrm>
          <a:prstGeom prst="roundRect">
            <a:avLst/>
          </a:prstGeom>
          <a:solidFill>
            <a:srgbClr val="0A2417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182880" wrap="square"/>
          <a:lstStyle/>
          <a:p>
            <a:pPr algn="ctr">
              <a:defRPr sz="950" b="1">
                <a:solidFill>
                  <a:srgbClr val="94A3B8"/>
                </a:solidFill>
              </a:defRPr>
            </a:pPr>
            <a:r>
              <a:t>TOTAL TROLYS</a:t>
            </a:r>
          </a:p>
          <a:p>
            <a:pPr algn="ctr">
              <a:defRPr sz="2800" b="1">
                <a:solidFill>
                  <a:srgbClr val="FFFFFF"/>
                </a:solidFill>
              </a:defRPr>
            </a:pPr>
            <a:r>
              <a:t>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29000" y="1645920"/>
            <a:ext cx="2514600" cy="1371600"/>
          </a:xfrm>
          <a:prstGeom prst="roundRect">
            <a:avLst/>
          </a:prstGeom>
          <a:solidFill>
            <a:srgbClr val="0A2417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182880" wrap="square"/>
          <a:lstStyle/>
          <a:p>
            <a:pPr algn="ctr">
              <a:defRPr sz="950" b="1">
                <a:solidFill>
                  <a:srgbClr val="94A3B8"/>
                </a:solidFill>
              </a:defRPr>
            </a:pPr>
            <a:r>
              <a:t>VERIFICADOS OK</a:t>
            </a:r>
          </a:p>
          <a:p>
            <a:pPr algn="ctr">
              <a:defRPr sz="2800" b="1">
                <a:solidFill>
                  <a:srgbClr val="00E599"/>
                </a:solidFill>
              </a:defRPr>
            </a:pPr>
            <a: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645920"/>
            <a:ext cx="2514600" cy="1371600"/>
          </a:xfrm>
          <a:prstGeom prst="roundRect">
            <a:avLst/>
          </a:prstGeom>
          <a:solidFill>
            <a:srgbClr val="0A2417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182880" wrap="square"/>
          <a:lstStyle/>
          <a:p>
            <a:pPr algn="ctr">
              <a:defRPr sz="950" b="1">
                <a:solidFill>
                  <a:srgbClr val="94A3B8"/>
                </a:solidFill>
              </a:defRPr>
            </a:pPr>
            <a:r>
              <a:t>PENDIENTES</a:t>
            </a:r>
          </a:p>
          <a:p>
            <a:pPr algn="ctr">
              <a:defRPr sz="2800" b="1">
                <a:solidFill>
                  <a:srgbClr val="D97706"/>
                </a:solidFill>
              </a:defRPr>
            </a:pPr>
            <a: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23960" y="1645920"/>
            <a:ext cx="2514600" cy="1371600"/>
          </a:xfrm>
          <a:prstGeom prst="roundRect">
            <a:avLst/>
          </a:prstGeom>
          <a:solidFill>
            <a:srgbClr val="0A2417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182880" wrap="square"/>
          <a:lstStyle/>
          <a:p>
            <a:pPr algn="ctr">
              <a:defRPr sz="950" b="1">
                <a:solidFill>
                  <a:srgbClr val="94A3B8"/>
                </a:solidFill>
              </a:defRPr>
            </a:pPr>
            <a:r>
              <a:t>CON NOVEDAD</a:t>
            </a:r>
          </a:p>
          <a:p>
            <a:pPr algn="ctr">
              <a:defRPr sz="2800" b="1">
                <a:solidFill>
                  <a:srgbClr val="E11D48"/>
                </a:solidFill>
              </a:defRPr>
            </a:pPr>
            <a:r>
              <a:t>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291840"/>
            <a:ext cx="10698480" cy="292608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00E5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0" rIns="274320" tIns="274320" bIns="274320" wrap="square"/>
          <a:lstStyle/>
          <a:p>
            <a:pPr algn="ctr">
              <a:spcAft>
                <a:spcPts val="1000"/>
              </a:spcAft>
              <a:defRPr b="1" sz="1400">
                <a:solidFill>
                  <a:srgbClr val="00E599"/>
                </a:solidFill>
              </a:defRPr>
            </a:pPr>
            <a:r>
              <a:t>🚛 DESGLOSE DE FLOTA: TROLYS SENCILLOS VS TROLYS DOBLES (v6.7)</a:t>
            </a:r>
          </a:p>
          <a:p>
            <a:pPr>
              <a:defRPr sz="1150">
                <a:solidFill>
                  <a:srgbClr val="E2E8F0"/>
                </a:solidFill>
              </a:defRPr>
            </a:pPr>
            <a:r>
              <a:t>• 🛒 Trolys Sencillos: Identificados por número entero único (1, 2, 3...). Cuantificación precisa para la estiba del camión.</a:t>
            </a:r>
            <a:br/>
            <a:r>
              <a:t>• 🚛 Trolys Dobles: Identificados de forma infalible por contener guión (1-1, 1-2, 2-1...). Cuantificación de cuerpos extendidos.</a:t>
            </a:r>
            <a:br/>
            <a:r>
              <a:t>• Balance por Sala: Cada sala (Roja, Azul, Verde, Amarilla) presenta su propia barra de cumplimiento con el desglose exacto de sencillos y dobles.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Salidas Oficiales: WhatsApp y Exportación en Excel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0B2B1B"/>
          </a:solidFill>
          <a:ln w="19050">
            <a:solidFill>
              <a:srgbClr val="00E5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0" rIns="274320" tIns="274320" bIns="274320" wrap="square"/>
          <a:lstStyle/>
          <a:p>
            <a:pPr algn="ctr">
              <a:spcAft>
                <a:spcPts val="1400"/>
              </a:spcAft>
              <a:defRPr b="1" sz="1400">
                <a:solidFill>
                  <a:srgbClr val="00E599"/>
                </a:solidFill>
              </a:defRPr>
            </a:pPr>
            <a:r>
              <a:t>📲 REPORTE POR WHATSAPP (1 TOQUE)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Copia y Envío Automático: Copia al portapapeles y abre WhatsApp en la app o navegador.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Formato Ejecutivo: Estructurado con negritas, emojis y saltos de línea claros.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Métricas Clave: Porcentaje global, Trolys Sencillos y Trolys Dobles despachados.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Desglose por Sala: Lista cada troly con su número, tipo e indicador de verificación (✅/⚠️/⏳).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091E2A"/>
          </a:solidFill>
          <a:ln w="1905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0" rIns="274320" tIns="274320" bIns="274320" wrap="square"/>
          <a:lstStyle/>
          <a:p>
            <a:pPr algn="ctr">
              <a:spcAft>
                <a:spcPts val="1400"/>
              </a:spcAft>
              <a:defRPr b="1" sz="1400">
                <a:solidFill>
                  <a:srgbClr val="0284C7"/>
                </a:solidFill>
              </a:defRPr>
            </a:pPr>
            <a:r>
              <a:t>📊 DESCARGA EN EXCEL (.CSV UTF-8)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Apertura Directa: Formateado con punto y coma (;) para abrir en Excel con doble clic directo.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Cero Errores de Tildes: Codificado con UTF-8 BOM para conservar acentos y caracteres en español.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Encabezado Institucional: Auditoría oficial con fecha, turno y nombres de supervisores.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Detalle Plato por Plato: Registra raciones exactas, categorías y horas de cada alistamiento.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Panel de Administrador &amp; Inteligencia Artificial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45720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0" rIns="320040" tIns="320040" bIns="320040" wrap="square"/>
          <a:lstStyle/>
          <a:p>
            <a:pPr algn="ctr">
              <a:spcAft>
                <a:spcPts val="1400"/>
              </a:spcAft>
              <a:defRPr b="1" sz="1500">
                <a:solidFill>
                  <a:srgbClr val="00E599"/>
                </a:solidFill>
              </a:defRPr>
            </a:pPr>
            <a:r>
              <a:t>🔐 CONTROL MAESTRO Y DIGITALIZACIÓN CON GOOGLE GEMINI</a:t>
            </a:r>
          </a:p>
          <a:p>
            <a:pPr>
              <a:spcAft>
                <a:spcPts val="800"/>
              </a:spcAft>
            </a:pPr>
            <a:r>
              <a:rPr sz="1150">
                <a:solidFill>
                  <a:srgbClr val="FFFFFF"/>
                </a:solidFill>
              </a:rPr>
              <a:t>• Acceso Protegido por PIN: </a:t>
            </a:r>
            <a:r>
              <a:rPr sz="1100">
                <a:solidFill>
                  <a:srgbClr val="E2E8F0"/>
                </a:solidFill>
              </a:rPr>
              <a:t>Protección de 4 dígitos (por defecto 1234) para evitar manipulaciones accidentales de las metas.</a:t>
            </a:r>
          </a:p>
          <a:p>
            <a:pPr>
              <a:spcAft>
                <a:spcPts val="800"/>
              </a:spcAft>
            </a:pPr>
            <a:r>
              <a:rPr sz="1150">
                <a:solidFill>
                  <a:srgbClr val="FFFFFF"/>
                </a:solidFill>
              </a:rPr>
              <a:t>• Extractor de Menús con IA: </a:t>
            </a:r>
            <a:r>
              <a:rPr sz="1100">
                <a:solidFill>
                  <a:srgbClr val="E2E8F0"/>
                </a:solidFill>
              </a:rPr>
              <a:t>Toma una foto a la minuta impresa. El modelo de IA extrae automáticamente los platos, cantidades y salas en 2 segundos.</a:t>
            </a:r>
          </a:p>
          <a:p>
            <a:pPr>
              <a:spcAft>
                <a:spcPts val="800"/>
              </a:spcAft>
            </a:pPr>
            <a:r>
              <a:rPr sz="1150">
                <a:solidFill>
                  <a:srgbClr val="FFFFFF"/>
                </a:solidFill>
              </a:rPr>
              <a:t>• Ciclos Quincenales (15 Días): </a:t>
            </a:r>
            <a:r>
              <a:rPr sz="1100">
                <a:solidFill>
                  <a:srgbClr val="E2E8F0"/>
                </a:solidFill>
              </a:rPr>
              <a:t>Permite cargar la programación de dos semanas completas y alternar entre menús diarios con un toque.</a:t>
            </a:r>
          </a:p>
          <a:p>
            <a:pPr>
              <a:spcAft>
                <a:spcPts val="800"/>
              </a:spcAft>
            </a:pPr>
            <a:r>
              <a:rPr sz="1150">
                <a:solidFill>
                  <a:srgbClr val="FFFFFF"/>
                </a:solidFill>
              </a:rPr>
              <a:t>• Cierre Mensual y Depuración: </a:t>
            </a:r>
            <a:r>
              <a:rPr sz="1100">
                <a:solidFill>
                  <a:srgbClr val="E2E8F0"/>
                </a:solidFill>
              </a:rPr>
              <a:t>Exporta el histórico acumulado del mes a Excel y reinicia la base de datos de forma limpia y segura.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6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00E599"/>
                </a:solidFill>
                <a:latin typeface="Calibri"/>
              </a:defRPr>
            </a:pPr>
            <a:r>
              <a:t>GATEGOURMET COLOMBIA · SISTEMA DE CONTROL DE TROLYS V6.7</a:t>
            </a:r>
          </a:p>
          <a:p>
            <a:pPr>
              <a:defRPr sz="2200" b="1">
                <a:solidFill>
                  <a:srgbClr val="FFFFFF"/>
                </a:solidFill>
                <a:latin typeface="Calibri"/>
              </a:defRPr>
            </a:pPr>
            <a:r>
              <a:t>Decálogo de Éxito Operativo: Las 10 Reglas de Oro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4572000"/>
          </a:xfrm>
          <a:prstGeom prst="roundRect">
            <a:avLst/>
          </a:prstGeom>
          <a:solidFill>
            <a:srgbClr val="0C251A"/>
          </a:solidFill>
          <a:ln w="19050">
            <a:solidFill>
              <a:srgbClr val="00E5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0" rIns="274320" tIns="274320" bIns="274320" wrap="square"/>
          <a:lstStyle/>
          <a:p>
            <a:pPr algn="ctr">
              <a:spcAft>
                <a:spcPts val="1000"/>
              </a:spcAft>
              <a:defRPr b="1" sz="1400">
                <a:solidFill>
                  <a:srgbClr val="00E599"/>
                </a:solidFill>
              </a:defRPr>
            </a:pPr>
            <a:r>
              <a:t>🏆 BUENAS PRÁCTICAS PARA TODO EL EQUIPO</a:t>
            </a:r>
          </a:p>
          <a:p>
            <a:pPr>
              <a:spcAft>
                <a:spcPts val="300"/>
              </a:spcAft>
              <a:defRPr sz="1050">
                <a:solidFill>
                  <a:srgbClr val="FFFFFF"/>
                </a:solidFill>
              </a:defRPr>
            </a:pPr>
            <a:r>
              <a:t>1. Verifica siempre el color de la sala antes de iniciar el empaque.</a:t>
            </a:r>
          </a:p>
          <a:p>
            <a:pPr>
              <a:spcAft>
                <a:spcPts val="300"/>
              </a:spcAft>
              <a:defRPr sz="1050">
                <a:solidFill>
                  <a:srgbClr val="E2E8F0"/>
                </a:solidFill>
              </a:defRPr>
            </a:pPr>
            <a:r>
              <a:t>2. Usa Troly Doble (con guión) cuando alistes bandejas grandes o doble cuerpo.</a:t>
            </a:r>
          </a:p>
          <a:p>
            <a:pPr>
              <a:spcAft>
                <a:spcPts val="300"/>
              </a:spcAft>
              <a:defRPr sz="1050">
                <a:solidFill>
                  <a:srgbClr val="FFFFFF"/>
                </a:solidFill>
              </a:defRPr>
            </a:pPr>
            <a:r>
              <a:t>3. Deja que el contador automático asigne el número (ej. Sala 1: 1-1, 1-2; Sala 2: 2-1...).</a:t>
            </a:r>
          </a:p>
          <a:p>
            <a:pPr>
              <a:spcAft>
                <a:spcPts val="300"/>
              </a:spcAft>
              <a:defRPr sz="1050">
                <a:solidFill>
                  <a:srgbClr val="E2E8F0"/>
                </a:solidFill>
              </a:defRPr>
            </a:pPr>
            <a:r>
              <a:t>4. Carga las bandejas una a una para que el indicador '⏳ Faltan Z' sea 100% exacto.</a:t>
            </a:r>
          </a:p>
          <a:p>
            <a:pPr>
              <a:spcAft>
                <a:spcPts val="300"/>
              </a:spcAft>
              <a:defRPr sz="1050">
                <a:solidFill>
                  <a:srgbClr val="FFFFFF"/>
                </a:solidFill>
              </a:defRPr>
            </a:pPr>
            <a:r>
              <a:t>5. Nunca intentes registrar un troly en cero; el sistema te pedirá confirmación.</a:t>
            </a:r>
          </a:p>
          <a:p>
            <a:pPr>
              <a:spcAft>
                <a:spcPts val="300"/>
              </a:spcAft>
              <a:defRPr sz="1050">
                <a:solidFill>
                  <a:srgbClr val="E2E8F0"/>
                </a:solidFill>
              </a:defRPr>
            </a:pPr>
            <a:r>
              <a:t>6. Pega la etiqueta física 7x8 cm en el frontal del troly antes de sacarlo al patio.</a:t>
            </a:r>
          </a:p>
          <a:p>
            <a:pPr>
              <a:spcAft>
                <a:spcPts val="300"/>
              </a:spcAft>
              <a:defRPr sz="1050">
                <a:solidFill>
                  <a:srgbClr val="FFFFFF"/>
                </a:solidFill>
              </a:defRPr>
            </a:pPr>
            <a:r>
              <a:t>7. El supervisor de patio debe escanear el código QR para auditar en 3 segundos.</a:t>
            </a:r>
          </a:p>
          <a:p>
            <a:pPr>
              <a:spcAft>
                <a:spcPts val="300"/>
              </a:spcAft>
              <a:defRPr sz="1050">
                <a:solidFill>
                  <a:srgbClr val="E2E8F0"/>
                </a:solidFill>
              </a:defRPr>
            </a:pPr>
            <a:r>
              <a:t>8. Cualquier anomalía física debe reportarse tocando el botón '⚠️ Novedad'.</a:t>
            </a:r>
          </a:p>
          <a:p>
            <a:pPr>
              <a:spcAft>
                <a:spcPts val="300"/>
              </a:spcAft>
              <a:defRPr sz="1050">
                <a:solidFill>
                  <a:srgbClr val="FFFFFF"/>
                </a:solidFill>
              </a:defRPr>
            </a:pPr>
            <a:r>
              <a:t>9. Revisa en Despacho el balance de Trolys Sencillos vs Trolys Dobles listos.</a:t>
            </a:r>
          </a:p>
          <a:p>
            <a:pPr>
              <a:spcAft>
                <a:spcPts val="300"/>
              </a:spcAft>
              <a:defRPr sz="1050">
                <a:solidFill>
                  <a:srgbClr val="E2E8F0"/>
                </a:solidFill>
              </a:defRPr>
            </a:pPr>
            <a:r>
              <a:t>10. Envía el reporte oficial por WhatsApp al finalizar el turno operativo.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